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316" r:id="rId2"/>
    <p:sldId id="332" r:id="rId3"/>
    <p:sldId id="331" r:id="rId4"/>
    <p:sldId id="335" r:id="rId5"/>
    <p:sldId id="317" r:id="rId6"/>
    <p:sldId id="320" r:id="rId7"/>
    <p:sldId id="321" r:id="rId8"/>
    <p:sldId id="318" r:id="rId9"/>
    <p:sldId id="322" r:id="rId10"/>
    <p:sldId id="323" r:id="rId11"/>
    <p:sldId id="319" r:id="rId12"/>
    <p:sldId id="324" r:id="rId13"/>
    <p:sldId id="325" r:id="rId14"/>
    <p:sldId id="326" r:id="rId15"/>
    <p:sldId id="339" r:id="rId16"/>
    <p:sldId id="340" r:id="rId17"/>
    <p:sldId id="305" r:id="rId18"/>
  </p:sldIdLst>
  <p:sldSz cx="24384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F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95" autoAdjust="0"/>
    <p:restoredTop sz="72804" autoAdjust="0"/>
  </p:normalViewPr>
  <p:slideViewPr>
    <p:cSldViewPr snapToGrid="0">
      <p:cViewPr varScale="1">
        <p:scale>
          <a:sx n="41" d="100"/>
          <a:sy n="41" d="100"/>
        </p:scale>
        <p:origin x="224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C89A3-5578-49C1-91EB-551B6CAFF954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AE372-6E13-41E2-BBE2-E787EFF1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14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축제를 안내하고</a:t>
            </a:r>
            <a:r>
              <a:rPr lang="en-US" altLang="ko-KR" dirty="0"/>
              <a:t>, </a:t>
            </a:r>
            <a:r>
              <a:rPr lang="ko-KR" altLang="en-US" dirty="0"/>
              <a:t>경품 추첨을 위한 스탬프를 받고 제출할 수 있는 인포메이션 부스입니다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명세서와 비슷하게 구현하였으나</a:t>
            </a:r>
            <a:r>
              <a:rPr lang="en-US" altLang="ko-KR" dirty="0"/>
              <a:t>, </a:t>
            </a:r>
            <a:r>
              <a:rPr lang="ko-KR" altLang="en-US" dirty="0"/>
              <a:t>스탬프 큐브를 들고 있는 상태에서 </a:t>
            </a:r>
            <a:r>
              <a:rPr lang="en-US" altLang="ko-KR" dirty="0" err="1"/>
              <a:t>leftclick</a:t>
            </a:r>
            <a:r>
              <a:rPr lang="ko-KR" altLang="en-US" dirty="0"/>
              <a:t>을 다시 할 수 없기에</a:t>
            </a:r>
            <a:r>
              <a:rPr lang="en-US" altLang="ko-KR" dirty="0"/>
              <a:t>, </a:t>
            </a:r>
            <a:r>
              <a:rPr lang="ko-KR" altLang="en-US" dirty="0"/>
              <a:t>클릭하는 방식이 아닌</a:t>
            </a:r>
            <a:r>
              <a:rPr lang="en-US" altLang="ko-KR" dirty="0"/>
              <a:t>, </a:t>
            </a:r>
            <a:r>
              <a:rPr lang="ko-KR" altLang="en-US" dirty="0" err="1"/>
              <a:t>랩탑과</a:t>
            </a:r>
            <a:r>
              <a:rPr lang="ko-KR" altLang="en-US" dirty="0"/>
              <a:t> 충돌하는 방식을 통해 스탬프를 </a:t>
            </a:r>
            <a:r>
              <a:rPr lang="ko-KR" altLang="en-US" dirty="0" err="1"/>
              <a:t>부여받는</a:t>
            </a:r>
            <a:r>
              <a:rPr lang="ko-KR" altLang="en-US" dirty="0"/>
              <a:t> 방식으로 구현하였습니다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27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기능 구현에 사용된 </a:t>
            </a:r>
            <a:r>
              <a:rPr lang="en-US" altLang="ko-KR" dirty="0" err="1"/>
              <a:t>Udon</a:t>
            </a:r>
            <a:r>
              <a:rPr lang="en-US" altLang="ko-KR" dirty="0"/>
              <a:t> Graph</a:t>
            </a:r>
            <a:r>
              <a:rPr lang="ko-KR" altLang="en-US" dirty="0"/>
              <a:t>를 </a:t>
            </a:r>
            <a:r>
              <a:rPr lang="ko-KR" altLang="en-US" dirty="0" err="1"/>
              <a:t>설명드리도록</a:t>
            </a:r>
            <a:r>
              <a:rPr lang="ko-KR" altLang="en-US" dirty="0"/>
              <a:t> 하겠습니다</a:t>
            </a:r>
            <a:r>
              <a:rPr lang="en-US" altLang="ko-KR" dirty="0"/>
              <a:t>. </a:t>
            </a:r>
            <a:r>
              <a:rPr lang="ko-KR" altLang="en-US" dirty="0"/>
              <a:t>앞서 시연에서 보신 </a:t>
            </a:r>
            <a:r>
              <a:rPr lang="en-US" altLang="ko-KR" dirty="0"/>
              <a:t>UI</a:t>
            </a:r>
            <a:r>
              <a:rPr lang="ko-KR" altLang="en-US" dirty="0"/>
              <a:t>에서 </a:t>
            </a:r>
            <a:r>
              <a:rPr lang="en-US" altLang="ko-KR" dirty="0"/>
              <a:t>Enter button</a:t>
            </a:r>
            <a:r>
              <a:rPr lang="ko-KR" altLang="en-US" dirty="0"/>
              <a:t>이 </a:t>
            </a:r>
            <a:r>
              <a:rPr lang="ko-KR" altLang="en-US" dirty="0" err="1"/>
              <a:t>클릭됐을</a:t>
            </a:r>
            <a:r>
              <a:rPr lang="ko-KR" altLang="en-US" dirty="0"/>
              <a:t> 때 해당 </a:t>
            </a:r>
            <a:r>
              <a:rPr lang="en-US" altLang="ko-KR" dirty="0"/>
              <a:t>graph</a:t>
            </a:r>
            <a:r>
              <a:rPr lang="ko-KR" altLang="en-US" dirty="0"/>
              <a:t>가 실행됩니다</a:t>
            </a:r>
            <a:r>
              <a:rPr lang="en-US" altLang="ko-KR" dirty="0"/>
              <a:t>. </a:t>
            </a:r>
            <a:r>
              <a:rPr lang="en-US" altLang="ko-KR" dirty="0" err="1"/>
              <a:t>Onclick</a:t>
            </a:r>
            <a:r>
              <a:rPr lang="en-US" altLang="ko-KR" dirty="0"/>
              <a:t> Event</a:t>
            </a:r>
            <a:r>
              <a:rPr lang="ko-KR" altLang="en-US" dirty="0"/>
              <a:t>가 실행되면 </a:t>
            </a:r>
            <a:r>
              <a:rPr lang="en-US" altLang="ko-KR" dirty="0" err="1"/>
              <a:t>userInput</a:t>
            </a:r>
            <a:r>
              <a:rPr lang="ko-KR" altLang="en-US" dirty="0"/>
              <a:t>의 입력 </a:t>
            </a:r>
            <a:r>
              <a:rPr lang="en-US" altLang="ko-KR" dirty="0"/>
              <a:t>text</a:t>
            </a:r>
            <a:r>
              <a:rPr lang="ko-KR" altLang="en-US" dirty="0"/>
              <a:t>와 보여진 </a:t>
            </a:r>
            <a:r>
              <a:rPr lang="en-US" altLang="ko-KR" dirty="0"/>
              <a:t>quiz</a:t>
            </a:r>
            <a:r>
              <a:rPr lang="ko-KR" altLang="en-US" dirty="0"/>
              <a:t>의 답안 </a:t>
            </a:r>
            <a:r>
              <a:rPr lang="en-US" altLang="ko-KR" dirty="0"/>
              <a:t>text</a:t>
            </a:r>
            <a:r>
              <a:rPr lang="ko-KR" altLang="en-US" dirty="0"/>
              <a:t>가 일치하는지 비교합니다</a:t>
            </a:r>
            <a:r>
              <a:rPr lang="en-US" altLang="ko-KR" dirty="0"/>
              <a:t>. </a:t>
            </a:r>
            <a:r>
              <a:rPr lang="ko-KR" altLang="en-US" dirty="0"/>
              <a:t>정답이라면 </a:t>
            </a:r>
            <a:r>
              <a:rPr lang="en-US" altLang="ko-KR" dirty="0"/>
              <a:t>Answer is “Right”</a:t>
            </a:r>
            <a:r>
              <a:rPr lang="ko-KR" altLang="en-US" dirty="0"/>
              <a:t>문장을</a:t>
            </a:r>
            <a:r>
              <a:rPr lang="en-US" altLang="ko-KR" dirty="0"/>
              <a:t>, </a:t>
            </a:r>
            <a:r>
              <a:rPr lang="ko-KR" altLang="en-US" dirty="0"/>
              <a:t>틀렸다면 </a:t>
            </a:r>
            <a:r>
              <a:rPr lang="en-US" altLang="ko-KR" dirty="0"/>
              <a:t>Answer is “Wrong”</a:t>
            </a:r>
            <a:r>
              <a:rPr lang="ko-KR" altLang="en-US" dirty="0"/>
              <a:t>문장을 사용자에게 보여줍니다</a:t>
            </a:r>
            <a:r>
              <a:rPr lang="en-US" altLang="ko-KR" dirty="0"/>
              <a:t>. </a:t>
            </a:r>
            <a:r>
              <a:rPr lang="ko-KR" altLang="en-US" dirty="0"/>
              <a:t>정답이라면 </a:t>
            </a:r>
            <a:r>
              <a:rPr lang="en-US" altLang="ko-KR" dirty="0" err="1"/>
              <a:t>answeridx</a:t>
            </a:r>
            <a:r>
              <a:rPr lang="ko-KR" altLang="en-US" dirty="0"/>
              <a:t>와 </a:t>
            </a:r>
            <a:r>
              <a:rPr lang="en-US" altLang="ko-KR" dirty="0" err="1"/>
              <a:t>quizidx</a:t>
            </a:r>
            <a:r>
              <a:rPr lang="ko-KR" altLang="en-US" dirty="0"/>
              <a:t>를 </a:t>
            </a:r>
            <a:r>
              <a:rPr lang="en-US" altLang="ko-KR" dirty="0"/>
              <a:t>1</a:t>
            </a:r>
            <a:r>
              <a:rPr lang="ko-KR" altLang="en-US" dirty="0"/>
              <a:t>씩 증가시켜 다음 문제로 넘어가도록 하고</a:t>
            </a:r>
            <a:r>
              <a:rPr lang="en-US" altLang="ko-KR" dirty="0"/>
              <a:t>, </a:t>
            </a:r>
            <a:r>
              <a:rPr lang="ko-KR" altLang="en-US" dirty="0"/>
              <a:t>최종적으로 다음 문제를 보여지도록 합니다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기능은 이와 같은 우동 그래프로 구현하였습니다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13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Treasure</a:t>
            </a:r>
            <a:r>
              <a:rPr lang="en-US" altLang="ko-KR" baseline="0" dirty="0"/>
              <a:t> hunt </a:t>
            </a:r>
            <a:r>
              <a:rPr lang="ko-KR" altLang="en-US" baseline="0" dirty="0"/>
              <a:t>부스는 </a:t>
            </a:r>
            <a:r>
              <a:rPr lang="en-US" altLang="ko-KR" baseline="0" dirty="0"/>
              <a:t>portal</a:t>
            </a:r>
            <a:r>
              <a:rPr lang="ko-KR" altLang="en-US" baseline="0" dirty="0"/>
              <a:t>를 타고 </a:t>
            </a:r>
            <a:r>
              <a:rPr lang="en-US" altLang="ko-KR" baseline="0" dirty="0"/>
              <a:t>island</a:t>
            </a:r>
            <a:r>
              <a:rPr lang="ko-KR" altLang="en-US" baseline="0" dirty="0"/>
              <a:t>에 이동하여 보물을 찾는 게임입니다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먼저 </a:t>
            </a:r>
            <a:r>
              <a:rPr lang="en-US" altLang="ko-KR" baseline="0" dirty="0"/>
              <a:t>portal</a:t>
            </a:r>
            <a:r>
              <a:rPr lang="ko-KR" altLang="en-US" baseline="0" dirty="0"/>
              <a:t>은 커다란 구로 만들어져 있으며 </a:t>
            </a:r>
            <a:r>
              <a:rPr lang="en-US" altLang="ko-KR" baseline="0" dirty="0" err="1"/>
              <a:t>leftclick</a:t>
            </a:r>
            <a:r>
              <a:rPr lang="ko-KR" altLang="en-US" baseline="0" dirty="0"/>
              <a:t>시 </a:t>
            </a:r>
            <a:r>
              <a:rPr lang="en-US" altLang="ko-KR" baseline="0" dirty="0"/>
              <a:t>island</a:t>
            </a:r>
            <a:r>
              <a:rPr lang="ko-KR" altLang="en-US" baseline="0" dirty="0"/>
              <a:t>로 이동합니다</a:t>
            </a:r>
            <a:r>
              <a:rPr lang="en-US" altLang="ko-KR" baseline="0" dirty="0"/>
              <a:t>. Island</a:t>
            </a:r>
            <a:r>
              <a:rPr lang="ko-KR" altLang="en-US" baseline="0" dirty="0"/>
              <a:t>로 이동함과 동시에 </a:t>
            </a:r>
            <a:r>
              <a:rPr lang="en-US" altLang="ko-KR" baseline="0" dirty="0"/>
              <a:t>timer</a:t>
            </a:r>
            <a:r>
              <a:rPr lang="ko-KR" altLang="en-US" baseline="0" dirty="0"/>
              <a:t>의 </a:t>
            </a:r>
            <a:r>
              <a:rPr lang="en-US" altLang="ko-KR" baseline="0" dirty="0"/>
              <a:t>start</a:t>
            </a:r>
            <a:r>
              <a:rPr lang="ko-KR" altLang="en-US" baseline="0" dirty="0"/>
              <a:t> 기능과 연동되어 처음 세팅인 </a:t>
            </a:r>
            <a:r>
              <a:rPr lang="en-US" altLang="ko-KR" baseline="0" dirty="0"/>
              <a:t>3</a:t>
            </a:r>
            <a:r>
              <a:rPr lang="ko-KR" altLang="en-US" baseline="0" dirty="0"/>
              <a:t>분에서 시간이 점차 줄어듭니다</a:t>
            </a:r>
            <a:r>
              <a:rPr lang="en-US" altLang="ko-KR" baseline="0" dirty="0"/>
              <a:t>. 3</a:t>
            </a:r>
            <a:r>
              <a:rPr lang="ko-KR" altLang="en-US" baseline="0" dirty="0"/>
              <a:t>분 이내에 보물을 찾고 클릭하여 부스로 다시 돌아오면 성공입니다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보물을 </a:t>
            </a:r>
            <a:r>
              <a:rPr lang="ko-KR" altLang="en-US" baseline="0" dirty="0" err="1"/>
              <a:t>클릭시</a:t>
            </a:r>
            <a:r>
              <a:rPr lang="ko-KR" altLang="en-US" baseline="0" dirty="0"/>
              <a:t> </a:t>
            </a:r>
            <a:r>
              <a:rPr lang="en-US" altLang="ko-KR" baseline="0" dirty="0"/>
              <a:t>timer</a:t>
            </a:r>
            <a:r>
              <a:rPr lang="ko-KR" altLang="en-US" baseline="0" dirty="0"/>
              <a:t>의 </a:t>
            </a:r>
            <a:r>
              <a:rPr lang="en-US" altLang="ko-KR" baseline="0" dirty="0"/>
              <a:t>stop </a:t>
            </a:r>
            <a:r>
              <a:rPr lang="ko-KR" altLang="en-US" baseline="0" dirty="0"/>
              <a:t>기능과 연동되어 타이머가 멈춥니다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만약</a:t>
            </a:r>
            <a:r>
              <a:rPr lang="en-US" altLang="ko-KR" baseline="0" dirty="0"/>
              <a:t>, 3</a:t>
            </a:r>
            <a:r>
              <a:rPr lang="ko-KR" altLang="en-US" baseline="0" dirty="0"/>
              <a:t>분 </a:t>
            </a:r>
            <a:r>
              <a:rPr lang="ko-KR" altLang="en-US" baseline="0" dirty="0" err="1"/>
              <a:t>경과시</a:t>
            </a:r>
            <a:r>
              <a:rPr lang="ko-KR" altLang="en-US" baseline="0" dirty="0"/>
              <a:t> 타이머에 </a:t>
            </a:r>
            <a:r>
              <a:rPr lang="en-US" altLang="ko-KR" baseline="0" dirty="0"/>
              <a:t>time up </a:t>
            </a:r>
            <a:r>
              <a:rPr lang="ko-KR" altLang="en-US" baseline="0" dirty="0"/>
              <a:t>이라는 문구가 뜨게 됩니다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해당 문구가 나타나기 전까지 보물을 찾고 부스로 돌아와야 합니다</a:t>
            </a:r>
            <a:r>
              <a:rPr lang="en-US" altLang="ko-KR" baseline="0" dirty="0"/>
              <a:t>.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742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부스 우측에서 시간 설정을 할 수 있고 왼쪽 구를 클릭하면 이와 같이 보물찾기 </a:t>
            </a:r>
            <a:r>
              <a:rPr lang="ko-KR" altLang="en-US" dirty="0" err="1"/>
              <a:t>맵으로</a:t>
            </a:r>
            <a:r>
              <a:rPr lang="ko-KR" altLang="en-US" dirty="0"/>
              <a:t> 이동이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다른 유저의 화면에서는 이렇게 시간이 흐르고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보물을 </a:t>
            </a:r>
            <a:r>
              <a:rPr lang="ko-KR" altLang="en-US" dirty="0" err="1"/>
              <a:t>찾게되면</a:t>
            </a:r>
            <a:r>
              <a:rPr lang="ko-KR" altLang="en-US" dirty="0"/>
              <a:t> 부스의 지정된 위치로 이동이 되며</a:t>
            </a:r>
            <a:r>
              <a:rPr lang="en-US" altLang="ko-KR" dirty="0"/>
              <a:t>, </a:t>
            </a:r>
            <a:r>
              <a:rPr lang="ko-KR" altLang="en-US" dirty="0"/>
              <a:t>타이머가 종료됩니다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리셋을 누르면 타이머가 초기화됩니다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1824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부스의 </a:t>
            </a:r>
            <a:r>
              <a:rPr lang="ko-KR" altLang="en-US" dirty="0" err="1"/>
              <a:t>텔레포트</a:t>
            </a:r>
            <a:r>
              <a:rPr lang="ko-KR" altLang="en-US" dirty="0"/>
              <a:t> 기능 및 타이머의 싱크를 맞추는 것은 이와 같이 우동 그래프로 구현하였습니다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338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타이머와 관련된 기능은 이처럼 </a:t>
            </a:r>
            <a:r>
              <a:rPr lang="en-US" altLang="ko-KR" dirty="0"/>
              <a:t>U# </a:t>
            </a:r>
            <a:r>
              <a:rPr lang="ko-KR" altLang="en-US" dirty="0"/>
              <a:t>코드 작성을 통해 구현하였습니다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997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기능 소개를 마치고 마지막으로 팀프로젝트를 진행하며 각 멤버들이 느낀 점을 얘기하며 마무리하도록 하겠습니다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강경운님</a:t>
            </a:r>
            <a:r>
              <a:rPr lang="en-US" altLang="ko-KR" dirty="0"/>
              <a:t>, </a:t>
            </a:r>
            <a:r>
              <a:rPr lang="ko-KR" altLang="en-US" dirty="0"/>
              <a:t>강승구님</a:t>
            </a:r>
            <a:r>
              <a:rPr lang="en-US" altLang="ko-KR" dirty="0"/>
              <a:t>, </a:t>
            </a:r>
            <a:r>
              <a:rPr lang="ko-KR" altLang="en-US" dirty="0" err="1"/>
              <a:t>남궁수님의</a:t>
            </a:r>
            <a:r>
              <a:rPr lang="ko-KR" altLang="en-US" dirty="0"/>
              <a:t> </a:t>
            </a:r>
            <a:r>
              <a:rPr lang="ko-KR" altLang="en-US" dirty="0" err="1"/>
              <a:t>느낀점입니다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318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서유영님</a:t>
            </a:r>
            <a:r>
              <a:rPr lang="en-US" altLang="ko-KR" dirty="0"/>
              <a:t>, </a:t>
            </a:r>
            <a:r>
              <a:rPr lang="ko-KR" altLang="en-US" dirty="0" err="1"/>
              <a:t>안정복님</a:t>
            </a:r>
            <a:r>
              <a:rPr lang="en-US" altLang="ko-KR" dirty="0"/>
              <a:t>, </a:t>
            </a:r>
            <a:r>
              <a:rPr lang="ko-KR" altLang="en-US" dirty="0"/>
              <a:t>그리고 제 </a:t>
            </a:r>
            <a:r>
              <a:rPr lang="ko-KR" altLang="en-US" dirty="0" err="1"/>
              <a:t>느낀점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메타버스</a:t>
            </a:r>
            <a:r>
              <a:rPr lang="en-US" altLang="ko-KR" dirty="0"/>
              <a:t>, </a:t>
            </a:r>
            <a:r>
              <a:rPr lang="ko-KR" altLang="en-US" dirty="0"/>
              <a:t>유니티</a:t>
            </a:r>
            <a:r>
              <a:rPr lang="en-US" altLang="ko-KR" dirty="0"/>
              <a:t>, </a:t>
            </a:r>
            <a:r>
              <a:rPr lang="en-US" altLang="ko-KR" dirty="0" err="1"/>
              <a:t>vrchat</a:t>
            </a:r>
            <a:r>
              <a:rPr lang="ko-KR" altLang="en-US" dirty="0"/>
              <a:t>에 대한 새로운 경험이 즐거웠으며 요구사항대로 구현해 나가는 것이 즐거웠으며 좋은 경험이었다고 합니다</a:t>
            </a:r>
            <a:r>
              <a:rPr lang="en-US" altLang="ko-KR" dirty="0"/>
              <a:t>. </a:t>
            </a:r>
          </a:p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그러나 </a:t>
            </a:r>
            <a:r>
              <a:rPr lang="en-US" altLang="ko-KR" dirty="0" err="1"/>
              <a:t>vrchat</a:t>
            </a:r>
            <a:r>
              <a:rPr lang="en-US" altLang="ko-KR" dirty="0"/>
              <a:t> </a:t>
            </a:r>
            <a:r>
              <a:rPr lang="ko-KR" altLang="en-US" dirty="0"/>
              <a:t>맵 제작을 하기 위해 필요한 </a:t>
            </a:r>
            <a:r>
              <a:rPr lang="en-US" altLang="ko-KR" dirty="0" err="1"/>
              <a:t>udon</a:t>
            </a:r>
            <a:r>
              <a:rPr lang="en-US" altLang="ko-KR" dirty="0"/>
              <a:t> </a:t>
            </a:r>
            <a:r>
              <a:rPr lang="ko-KR" altLang="en-US" dirty="0"/>
              <a:t>언어의 정보 부족으로 인해 원하는 기능을 구현하는 과정이 힘들었지만 그만큼 완성 후</a:t>
            </a:r>
            <a:r>
              <a:rPr lang="en-US" altLang="ko-KR" dirty="0"/>
              <a:t>,</a:t>
            </a:r>
            <a:r>
              <a:rPr lang="ko-KR" altLang="en-US" dirty="0"/>
              <a:t> 보람찼다고 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81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부스의 왼쪽에 있는 노트북과 상호작용하면 이와 같이 안내 문구가 뜨고</a:t>
            </a:r>
            <a:r>
              <a:rPr lang="en-US" altLang="ko-KR" dirty="0"/>
              <a:t>, </a:t>
            </a:r>
            <a:r>
              <a:rPr lang="ko-KR" altLang="en-US" dirty="0"/>
              <a:t>다시 상호작용하면 문구가 사라집니다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오른쪽의 노트북과 상호작용하면 스탬프 정보를 담을 큐브가 떨어집니다</a:t>
            </a:r>
            <a:r>
              <a:rPr lang="en-US" altLang="ko-KR" dirty="0"/>
              <a:t>. </a:t>
            </a:r>
            <a:r>
              <a:rPr lang="ko-KR" altLang="en-US" dirty="0"/>
              <a:t>각 부스의 노트북과 큐브가 닿으면 스탬프가 찍히고</a:t>
            </a:r>
            <a:r>
              <a:rPr lang="en-US" altLang="ko-KR" dirty="0"/>
              <a:t>, </a:t>
            </a:r>
            <a:r>
              <a:rPr lang="ko-KR" altLang="en-US" dirty="0"/>
              <a:t>들고 있는 상태에서 좌클릭을 하면 스탬프의 색이 바뀝니다</a:t>
            </a:r>
            <a:r>
              <a:rPr lang="en-US" altLang="ko-KR" dirty="0"/>
              <a:t>. </a:t>
            </a:r>
            <a:r>
              <a:rPr lang="ko-KR" altLang="en-US" dirty="0"/>
              <a:t>스탬프가 한 개가 추가될 때마다 색이 변경됩니다</a:t>
            </a:r>
            <a:r>
              <a:rPr lang="en-US" altLang="ko-KR" dirty="0"/>
              <a:t>. </a:t>
            </a:r>
            <a:r>
              <a:rPr lang="ko-KR" altLang="en-US" dirty="0"/>
              <a:t>이를 인포메이션에 제출하게 되면 마지막으로 핑크색으로 변경이 되고 다시 충돌시키면 노트북 오른쪽의 클립보드에 완료한 플레이어의 이름을 업데이트해줍니다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2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인포메이션 부스의 기능은 다음과 같은 우동 그래프로 구현하였습니다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99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각 부스의 노트북별로 우동 그래프가 존재하지만</a:t>
            </a:r>
            <a:r>
              <a:rPr lang="en-US" altLang="ko-KR" dirty="0"/>
              <a:t>, </a:t>
            </a:r>
            <a:r>
              <a:rPr lang="ko-KR" altLang="en-US" dirty="0"/>
              <a:t>로직은 같고</a:t>
            </a:r>
            <a:r>
              <a:rPr lang="en-US" altLang="ko-KR" dirty="0"/>
              <a:t>, </a:t>
            </a:r>
            <a:r>
              <a:rPr lang="ko-KR" altLang="en-US" dirty="0"/>
              <a:t>숫자만 다르기에 생략하였습니다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706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공을 던지고</a:t>
            </a:r>
            <a:r>
              <a:rPr lang="en-US" altLang="ko-KR" dirty="0"/>
              <a:t>, </a:t>
            </a:r>
            <a:r>
              <a:rPr lang="ko-KR" altLang="en-US" dirty="0"/>
              <a:t>점수를 확인하는 미니게임을 플레이할 수 있는 베이스볼 부스입니다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명세서대로 구현하였고</a:t>
            </a:r>
            <a:r>
              <a:rPr lang="en-US" altLang="ko-KR" dirty="0"/>
              <a:t>, </a:t>
            </a:r>
            <a:r>
              <a:rPr lang="ko-KR" altLang="en-US" dirty="0"/>
              <a:t>구멍에 성공적으로 들어간 공이 구르면서 점수를 추가하여 공을 옆의 바구니로 빼는 기능</a:t>
            </a:r>
            <a:r>
              <a:rPr lang="en-US" altLang="ko-KR" dirty="0"/>
              <a:t>, </a:t>
            </a:r>
            <a:r>
              <a:rPr lang="ko-KR" altLang="en-US" dirty="0"/>
              <a:t>스코어와 공을 원위치로 </a:t>
            </a:r>
            <a:r>
              <a:rPr lang="ko-KR" altLang="en-US" dirty="0" err="1"/>
              <a:t>리셋시키는</a:t>
            </a:r>
            <a:r>
              <a:rPr lang="ko-KR" altLang="en-US" dirty="0"/>
              <a:t> 기능을 추가하였습니다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80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이처럼 공이 구멍에 들어가면 스코어가 추가되고</a:t>
            </a:r>
            <a:r>
              <a:rPr lang="en-US" altLang="ko-KR" dirty="0"/>
              <a:t>, </a:t>
            </a:r>
            <a:r>
              <a:rPr lang="ko-KR" altLang="en-US" dirty="0"/>
              <a:t>들어간 공은 우측의 바구니로 이동합니다</a:t>
            </a:r>
            <a:r>
              <a:rPr lang="en-US" altLang="ko-KR" dirty="0"/>
              <a:t>. </a:t>
            </a:r>
            <a:r>
              <a:rPr lang="ko-KR" altLang="en-US" dirty="0"/>
              <a:t>좌측의 버튼을 통해 공위치를 </a:t>
            </a:r>
            <a:r>
              <a:rPr lang="ko-KR" altLang="en-US" dirty="0" err="1"/>
              <a:t>원위치시킬</a:t>
            </a:r>
            <a:r>
              <a:rPr lang="ko-KR" altLang="en-US" dirty="0"/>
              <a:t> 수 있고</a:t>
            </a:r>
            <a:r>
              <a:rPr lang="en-US" altLang="ko-KR" dirty="0"/>
              <a:t>, </a:t>
            </a:r>
            <a:r>
              <a:rPr lang="ko-KR" altLang="en-US" dirty="0"/>
              <a:t>우측의 버튼을 통해 점수를 </a:t>
            </a:r>
            <a:r>
              <a:rPr lang="en-US" altLang="ko-KR" dirty="0"/>
              <a:t>0</a:t>
            </a:r>
            <a:r>
              <a:rPr lang="ko-KR" altLang="en-US" dirty="0"/>
              <a:t>점으로 </a:t>
            </a:r>
            <a:r>
              <a:rPr lang="ko-KR" altLang="en-US" dirty="0" err="1"/>
              <a:t>초기화시킬</a:t>
            </a:r>
            <a:r>
              <a:rPr lang="ko-KR" altLang="en-US" dirty="0"/>
              <a:t>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27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베이스볼 기능은 다음과 같이 구현하였습니다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0389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디자인 명세서를 토대로 </a:t>
            </a:r>
            <a:r>
              <a:rPr lang="en-US" altLang="ko-KR" dirty="0"/>
              <a:t>Quiz booth</a:t>
            </a:r>
            <a:r>
              <a:rPr lang="ko-KR" altLang="en-US" dirty="0"/>
              <a:t>의 기능을 소개해 드리도록 하겠습니다</a:t>
            </a:r>
            <a:r>
              <a:rPr lang="en-US" altLang="ko-KR" dirty="0"/>
              <a:t>. </a:t>
            </a:r>
            <a:r>
              <a:rPr lang="ko-KR" altLang="en-US" dirty="0"/>
              <a:t>우선 본 부스는 </a:t>
            </a:r>
            <a:r>
              <a:rPr lang="en-US" altLang="ko-KR" dirty="0"/>
              <a:t>5</a:t>
            </a:r>
            <a:r>
              <a:rPr lang="ko-KR" altLang="en-US" dirty="0"/>
              <a:t>개의 퀴즈를 풀고 시간을 측정하여 순위를 매긴 후 빠르게 맞춘 사람에게 경품을 지급하는 부스입니다</a:t>
            </a:r>
            <a:r>
              <a:rPr lang="en-US" altLang="ko-KR" dirty="0"/>
              <a:t>. Class Diagram</a:t>
            </a:r>
            <a:r>
              <a:rPr lang="ko-KR" altLang="en-US" dirty="0"/>
              <a:t>으로 본 부스의 </a:t>
            </a:r>
            <a:r>
              <a:rPr lang="en-US" altLang="ko-KR" dirty="0"/>
              <a:t>object </a:t>
            </a:r>
            <a:r>
              <a:rPr lang="ko-KR" altLang="en-US" dirty="0"/>
              <a:t>구조를 </a:t>
            </a:r>
            <a:r>
              <a:rPr lang="ko-KR" altLang="en-US" dirty="0" err="1"/>
              <a:t>설명드리자면</a:t>
            </a:r>
            <a:r>
              <a:rPr lang="en-US" altLang="ko-KR" dirty="0"/>
              <a:t>, user</a:t>
            </a:r>
            <a:r>
              <a:rPr lang="ko-KR" altLang="en-US" dirty="0"/>
              <a:t>의 </a:t>
            </a:r>
            <a:r>
              <a:rPr lang="en-US" altLang="ko-KR" dirty="0"/>
              <a:t>input</a:t>
            </a:r>
            <a:r>
              <a:rPr lang="ko-KR" altLang="en-US" dirty="0"/>
              <a:t>을 받는 </a:t>
            </a:r>
            <a:r>
              <a:rPr lang="en-US" altLang="ko-KR" dirty="0"/>
              <a:t>input bar</a:t>
            </a:r>
            <a:r>
              <a:rPr lang="ko-KR" altLang="en-US" dirty="0"/>
              <a:t>가 있어 </a:t>
            </a:r>
            <a:r>
              <a:rPr lang="en-US" altLang="ko-KR" dirty="0" err="1"/>
              <a:t>keyboardtyping</a:t>
            </a:r>
            <a:r>
              <a:rPr lang="ko-KR" altLang="en-US" dirty="0"/>
              <a:t>이 감지 될 경우 사용자의 입력을 받고 해당 </a:t>
            </a:r>
            <a:r>
              <a:rPr lang="en-US" altLang="ko-KR" dirty="0"/>
              <a:t>input bar</a:t>
            </a:r>
            <a:r>
              <a:rPr lang="ko-KR" altLang="en-US" dirty="0"/>
              <a:t>의 </a:t>
            </a:r>
            <a:r>
              <a:rPr lang="en-US" altLang="ko-KR" dirty="0"/>
              <a:t>answer </a:t>
            </a:r>
            <a:r>
              <a:rPr lang="ko-KR" altLang="en-US" dirty="0"/>
              <a:t>변수를 통해 저장하여 입력을 사용자에게 보여주고</a:t>
            </a:r>
            <a:r>
              <a:rPr lang="en-US" altLang="ko-KR" dirty="0"/>
              <a:t>, </a:t>
            </a:r>
            <a:r>
              <a:rPr lang="ko-KR" altLang="en-US" dirty="0"/>
              <a:t>정답과 비교하는데 사용됩니다</a:t>
            </a:r>
            <a:r>
              <a:rPr lang="en-US" altLang="ko-KR" dirty="0"/>
              <a:t>. Timer</a:t>
            </a:r>
            <a:r>
              <a:rPr lang="ko-KR" altLang="en-US" dirty="0"/>
              <a:t>는 퀴즈 시작부터 종료까지 걸린 시간을 측정하여 후에 순위를 매기는데 사용됩니다</a:t>
            </a:r>
            <a:r>
              <a:rPr lang="en-US" altLang="ko-KR" dirty="0"/>
              <a:t>. Screen</a:t>
            </a:r>
            <a:r>
              <a:rPr lang="ko-KR" altLang="en-US" dirty="0"/>
              <a:t>은 시작 </a:t>
            </a:r>
            <a:r>
              <a:rPr lang="ko-KR" altLang="en-US" dirty="0" err="1"/>
              <a:t>멘트와</a:t>
            </a:r>
            <a:r>
              <a:rPr lang="ko-KR" altLang="en-US" dirty="0"/>
              <a:t> 문제들을 </a:t>
            </a:r>
            <a:r>
              <a:rPr lang="en-US" altLang="ko-KR" dirty="0"/>
              <a:t>quiz </a:t>
            </a:r>
            <a:r>
              <a:rPr lang="ko-KR" altLang="en-US" dirty="0"/>
              <a:t>변수에 저장하여 보여주고</a:t>
            </a:r>
            <a:r>
              <a:rPr lang="en-US" altLang="ko-KR" dirty="0"/>
              <a:t>, </a:t>
            </a:r>
            <a:r>
              <a:rPr lang="ko-KR" altLang="en-US" dirty="0"/>
              <a:t>사용자에게 버튼을 제공하여 답안을 제출할 수 있도록 합니다</a:t>
            </a:r>
            <a:r>
              <a:rPr lang="en-US" altLang="ko-KR" dirty="0"/>
              <a:t>. Sequence Diagram</a:t>
            </a:r>
            <a:r>
              <a:rPr lang="ko-KR" altLang="en-US" dirty="0"/>
              <a:t>으로 상호작용 구조를 </a:t>
            </a:r>
            <a:r>
              <a:rPr lang="ko-KR" altLang="en-US" dirty="0" err="1"/>
              <a:t>설명드리자면</a:t>
            </a:r>
            <a:r>
              <a:rPr lang="en-US" altLang="ko-KR" dirty="0"/>
              <a:t>, user</a:t>
            </a:r>
            <a:r>
              <a:rPr lang="ko-KR" altLang="en-US" dirty="0"/>
              <a:t>가 </a:t>
            </a:r>
            <a:r>
              <a:rPr lang="en-US" altLang="ko-KR" dirty="0"/>
              <a:t>Quiz</a:t>
            </a:r>
            <a:r>
              <a:rPr lang="ko-KR" altLang="en-US" dirty="0"/>
              <a:t>를 시작하기 위해 버튼을 클릭하면 </a:t>
            </a:r>
            <a:r>
              <a:rPr lang="en-US" altLang="ko-KR" dirty="0"/>
              <a:t>Screen</a:t>
            </a:r>
            <a:r>
              <a:rPr lang="ko-KR" altLang="en-US" dirty="0"/>
              <a:t>에 문제가 띄워지고 </a:t>
            </a:r>
            <a:r>
              <a:rPr lang="en-US" altLang="ko-KR" dirty="0"/>
              <a:t>Timer</a:t>
            </a:r>
            <a:r>
              <a:rPr lang="ko-KR" altLang="en-US" dirty="0"/>
              <a:t>가 시작됩니다</a:t>
            </a:r>
            <a:r>
              <a:rPr lang="en-US" altLang="ko-KR" dirty="0"/>
              <a:t>. </a:t>
            </a:r>
            <a:r>
              <a:rPr lang="ko-KR" altLang="en-US" dirty="0"/>
              <a:t>후에 사용자가 </a:t>
            </a:r>
            <a:r>
              <a:rPr lang="en-US" altLang="ko-KR" dirty="0"/>
              <a:t>Input bar</a:t>
            </a:r>
            <a:r>
              <a:rPr lang="ko-KR" altLang="en-US" dirty="0"/>
              <a:t>에 입력을 하고 제출을 하면 답안이 맞는지 확인 후 </a:t>
            </a:r>
            <a:r>
              <a:rPr lang="ko-KR" altLang="en-US" dirty="0" err="1"/>
              <a:t>맞다면</a:t>
            </a:r>
            <a:r>
              <a:rPr lang="ko-KR" altLang="en-US" dirty="0"/>
              <a:t> </a:t>
            </a:r>
            <a:r>
              <a:rPr lang="en-US" altLang="ko-KR" dirty="0"/>
              <a:t>Screen</a:t>
            </a:r>
            <a:r>
              <a:rPr lang="ko-KR" altLang="en-US" dirty="0"/>
              <a:t>에 다음 문제가 보여지고 퀴즈가 </a:t>
            </a:r>
            <a:r>
              <a:rPr lang="ko-KR" altLang="en-US" dirty="0" err="1"/>
              <a:t>끝날때까지</a:t>
            </a:r>
            <a:r>
              <a:rPr lang="ko-KR" altLang="en-US" dirty="0"/>
              <a:t> 반복됩니다</a:t>
            </a:r>
            <a:r>
              <a:rPr lang="en-US" altLang="ko-KR" dirty="0"/>
              <a:t>. </a:t>
            </a:r>
            <a:r>
              <a:rPr lang="ko-KR" altLang="en-US" dirty="0"/>
              <a:t>퀴즈가 끝난 후에 </a:t>
            </a:r>
            <a:r>
              <a:rPr lang="en-US" altLang="ko-KR" dirty="0"/>
              <a:t>Timer</a:t>
            </a:r>
            <a:r>
              <a:rPr lang="ko-KR" altLang="en-US" dirty="0"/>
              <a:t>가 종료되고 순위가 등록됩니다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70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처음에는 </a:t>
            </a:r>
            <a:r>
              <a:rPr lang="en-US" altLang="ko-KR" dirty="0"/>
              <a:t>GO</a:t>
            </a:r>
            <a:r>
              <a:rPr lang="ko-KR" altLang="en-US" dirty="0"/>
              <a:t>를 입력하여 퀴즈를 시작합니다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 문제를 읽고 정답을 아래에 입력하면 되는데 이처럼 틀린 정답을 입력하면 </a:t>
            </a:r>
            <a:r>
              <a:rPr lang="en-US" altLang="ko-KR" dirty="0"/>
              <a:t>Wrong</a:t>
            </a:r>
            <a:r>
              <a:rPr lang="ko-KR" altLang="en-US" dirty="0"/>
              <a:t>이라고 뜨기도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문제를 쭉쭉 풀어나가 완료하게 되면 이와 같이 </a:t>
            </a:r>
            <a:r>
              <a:rPr lang="en-US" altLang="ko-KR" dirty="0"/>
              <a:t>Congratulation</a:t>
            </a:r>
            <a:r>
              <a:rPr lang="ko-KR" altLang="en-US" dirty="0"/>
              <a:t>이라는 화면이 뜨게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E372-6E13-41E2-BBE2-E787EFF127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029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C8811-A52A-48C9-BE47-22B032B06F99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90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42D6-01D1-431F-ACEE-57E3B88A8740}" type="datetime1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35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CAE12-72AC-4470-AC5A-BFC42023A656}" type="datetime1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98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183EF-4F85-47BA-9981-52D8CF209F13}" type="datetime1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59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B7FBD-75D8-47FC-933D-6CC7D963ADD4}" type="datetime1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408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2EF35-2B21-4F1B-AC42-E07199967DF7}" type="datetime1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31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Blank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8777-CF6D-4826-8172-4B0FF10ADA8E}" type="datetime1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6220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72A4-93D0-45C5-8A9A-8F65E86998F7}" type="datetime1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8178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783E0-72D5-4F60-9B64-29257BBB654F}" type="datetime1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395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7663-B63E-4E0E-9C30-23A9403B1AEC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9511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877D-4D0B-4DDC-97A9-D74DE3A69E68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56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C445B-C9A7-4010-BA8E-D31873D4B99E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1411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7340-1638-4541-9F1C-C5C53FFAFC31}" type="datetime1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A0215-DB4A-487C-8CC3-60F923390F2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746756"/>
            <a:ext cx="5943600" cy="746201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146800" y="3746756"/>
            <a:ext cx="5943600" cy="746201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293600" y="3746756"/>
            <a:ext cx="5943600" cy="746201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8440400" y="3746756"/>
            <a:ext cx="5943600" cy="746201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1053843"/>
            <a:ext cx="4784651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1701108" y="3049744"/>
            <a:ext cx="7030179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296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16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7" grpId="0" animBg="1"/>
          <p:bldP spid="8" grpId="0" animBg="1"/>
          <p:bldP spid="9" grpId="0" animBg="1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1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7" grpId="0" animBg="1"/>
          <p:bldP spid="8" grpId="0" animBg="1"/>
          <p:bldP spid="9" grpId="0" animBg="1"/>
          <p:bldP spid="10" grpId="0" animBg="1"/>
        </p:bldLst>
      </p:timing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7477" y="496306"/>
            <a:ext cx="15419674" cy="1089898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1CA99-546C-40B3-8C3A-D691AE9F171D}" type="datetime1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56F17-9D73-4CD0-823C-1848300BB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345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ln w="101600"/>
        </p:spPr>
        <p:txBody>
          <a:bodyPr tIns="182880"/>
          <a:lstStyle/>
          <a:p>
            <a:r>
              <a:rPr lang="en-US" dirty="0"/>
              <a:t>Click edit Master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8A858-20AA-41D7-8760-C301661F7FA7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44D9-A6AF-4E9B-BE12-B7D07473BDE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061884"/>
            <a:ext cx="4784651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1676400" y="3058189"/>
            <a:ext cx="7030179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24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Image Background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24383999" cy="13716000"/>
          </a:xfrm>
          <a:prstGeom prst="rect">
            <a:avLst/>
          </a:prstGeom>
          <a:gradFill flip="none" rotWithShape="1">
            <a:gsLst>
              <a:gs pos="70000">
                <a:schemeClr val="tx2">
                  <a:lumMod val="75000"/>
                  <a:alpha val="21000"/>
                </a:schemeClr>
              </a:gs>
              <a:gs pos="100000">
                <a:schemeClr val="tx2">
                  <a:lumMod val="5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61884"/>
            <a:ext cx="21031200" cy="1987860"/>
          </a:xfrm>
          <a:ln w="101600"/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edit Master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E214-5E0C-4AE0-ABB4-F5ABFF1F6E4A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44D9-A6AF-4E9B-BE12-B7D07473BDE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7551175"/>
            <a:ext cx="24384000" cy="6164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8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3774-546F-4104-AD2F-1557182EF076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44D9-A6AF-4E9B-BE12-B7D07473BDE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2624619" y="7344697"/>
            <a:ext cx="11759381" cy="6371303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0" y="7344697"/>
            <a:ext cx="12624619" cy="6371303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4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1462F-B8B6-41B8-BDAB-51A3289C3A9C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0E14E-5297-4565-AFB4-778FE4471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4283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5715E-89C4-4B49-88B1-597D08EF23D4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D3AB-4522-4709-AAA5-B83ABD5E1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2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C445B-C9A7-4010-BA8E-D31873D4B99E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ound Same Side Corner Rectangle 6"/>
          <p:cNvSpPr/>
          <p:nvPr userDrawn="1"/>
        </p:nvSpPr>
        <p:spPr>
          <a:xfrm>
            <a:off x="1676400" y="3772907"/>
            <a:ext cx="21031200" cy="994309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 w="38100">
            <a:noFill/>
          </a:ln>
          <a:effectLst>
            <a:outerShdw blurRad="457200" dist="304800" dir="1980000" sx="99000" sy="99000" algn="tl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04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E53D6-524C-49E1-9582-AC95A6520AD0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3179762"/>
            <a:ext cx="10224655" cy="874900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69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D99F-D0BB-4C56-95D4-623BB0E9F233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8679297" y="4046684"/>
            <a:ext cx="5704703" cy="966931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346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DD6D-FF4E-46A4-9833-4EE566882530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4152419" y="4046684"/>
            <a:ext cx="10231582" cy="723784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39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909C7-FC85-44F5-89A5-7F7C825E2240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3736074"/>
            <a:ext cx="6400802" cy="49899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8726037"/>
            <a:ext cx="6400802" cy="4989963"/>
          </a:xfrm>
          <a:prstGeom prst="rect">
            <a:avLst/>
          </a:prstGeom>
          <a:solidFill>
            <a:schemeClr val="accent2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400801" y="3736074"/>
            <a:ext cx="5108712" cy="997992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785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29CCF-2233-43E0-95DD-9025B30A79B9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8364538"/>
            <a:ext cx="24384000" cy="535146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3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 userDrawn="1"/>
        </p:nvSpPr>
        <p:spPr>
          <a:xfrm>
            <a:off x="10438371" y="0"/>
            <a:ext cx="12651258" cy="13716000"/>
          </a:xfrm>
          <a:prstGeom prst="parallelogram">
            <a:avLst>
              <a:gd name="adj" fmla="val 28463"/>
            </a:avLst>
          </a:prstGeom>
          <a:solidFill>
            <a:schemeClr val="accent2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/>
          <p:cNvSpPr/>
          <p:nvPr userDrawn="1"/>
        </p:nvSpPr>
        <p:spPr>
          <a:xfrm>
            <a:off x="5100682" y="5899355"/>
            <a:ext cx="16577187" cy="4925961"/>
          </a:xfrm>
          <a:prstGeom prst="parallelogram">
            <a:avLst/>
          </a:prstGeom>
          <a:solidFill>
            <a:srgbClr val="354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54FC5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952877"/>
            <a:ext cx="18825633" cy="5705474"/>
          </a:xfrm>
        </p:spPr>
        <p:txBody>
          <a:bodyPr anchor="b"/>
          <a:lstStyle>
            <a:lvl1pPr algn="r">
              <a:defRPr sz="1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712327"/>
            <a:ext cx="18825633" cy="3000374"/>
          </a:xfrm>
        </p:spPr>
        <p:txBody>
          <a:bodyPr/>
          <a:lstStyle>
            <a:lvl1pPr marL="0" indent="0" algn="r">
              <a:buNone/>
              <a:defRPr sz="4800">
                <a:solidFill>
                  <a:schemeClr val="bg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EE8E-0EA2-43B5-AC0B-CAEA97429C3A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23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1708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865D0-B655-4B10-BD94-CDFEE74E80DE}" type="datetime1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BEA22-8469-4F9E-9823-AAC2771CD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278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89" r:id="rId3"/>
    <p:sldLayoutId id="2147483686" r:id="rId4"/>
    <p:sldLayoutId id="2147483682" r:id="rId5"/>
    <p:sldLayoutId id="2147483685" r:id="rId6"/>
    <p:sldLayoutId id="2147483681" r:id="rId7"/>
    <p:sldLayoutId id="2147483672" r:id="rId8"/>
    <p:sldLayoutId id="2147483663" r:id="rId9"/>
    <p:sldLayoutId id="2147483664" r:id="rId10"/>
    <p:sldLayoutId id="2147483665" r:id="rId11"/>
    <p:sldLayoutId id="2147483666" r:id="rId12"/>
    <p:sldLayoutId id="2147483676" r:id="rId13"/>
    <p:sldLayoutId id="2147483667" r:id="rId14"/>
    <p:sldLayoutId id="2147483675" r:id="rId15"/>
    <p:sldLayoutId id="2147483668" r:id="rId16"/>
    <p:sldLayoutId id="2147483669" r:id="rId17"/>
    <p:sldLayoutId id="2147483670" r:id="rId18"/>
    <p:sldLayoutId id="2147483671" r:id="rId19"/>
    <p:sldLayoutId id="2147483677" r:id="rId20"/>
    <p:sldLayoutId id="2147483678" r:id="rId21"/>
    <p:sldLayoutId id="2147483679" r:id="rId22"/>
    <p:sldLayoutId id="2147483680" r:id="rId23"/>
    <p:sldLayoutId id="2147483687" r:id="rId24"/>
    <p:sldLayoutId id="2147483684" r:id="rId25"/>
    <p:sldLayoutId id="2147483688" r:id="rId26"/>
  </p:sldLayoutIdLst>
  <p:hf sldNum="0" hd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800" rtl="0" eaLnBrk="1" latinLnBrk="0" hangingPunct="1">
        <a:lnSpc>
          <a:spcPct val="130000"/>
        </a:lnSpc>
        <a:spcBef>
          <a:spcPts val="2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0" algn="l" defTabSz="18288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0" algn="l" defTabSz="18288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indent="0" algn="l" defTabSz="18288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indent="0" algn="l" defTabSz="18288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05. Information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소개</a:t>
            </a:r>
            <a:endParaRPr lang="en-US" sz="5400" b="1" dirty="0">
              <a:latin typeface="+mj-lt"/>
            </a:endParaRPr>
          </a:p>
        </p:txBody>
      </p:sp>
      <p:sp>
        <p:nvSpPr>
          <p:cNvPr id="5" name="텍스트 개체 틀 6">
            <a:extLst>
              <a:ext uri="{FF2B5EF4-FFF2-40B4-BE49-F238E27FC236}">
                <a16:creationId xmlns:a16="http://schemas.microsoft.com/office/drawing/2014/main" id="{B534BDEB-1081-4CE2-9CA2-E7CD760B7F86}"/>
              </a:ext>
            </a:extLst>
          </p:cNvPr>
          <p:cNvSpPr txBox="1">
            <a:spLocks/>
          </p:cNvSpPr>
          <p:nvPr/>
        </p:nvSpPr>
        <p:spPr>
          <a:xfrm>
            <a:off x="4181403" y="3207997"/>
            <a:ext cx="2999232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Class Diagram</a:t>
            </a:r>
            <a:endParaRPr lang="ko-KR" altLang="en-US" b="1" dirty="0">
              <a:latin typeface="+mj-lt"/>
            </a:endParaRPr>
          </a:p>
        </p:txBody>
      </p:sp>
      <p:sp>
        <p:nvSpPr>
          <p:cNvPr id="6" name="텍스트 개체 틀 8">
            <a:extLst>
              <a:ext uri="{FF2B5EF4-FFF2-40B4-BE49-F238E27FC236}">
                <a16:creationId xmlns:a16="http://schemas.microsoft.com/office/drawing/2014/main" id="{756FEFF1-1204-4D7C-94E0-77066A737B66}"/>
              </a:ext>
            </a:extLst>
          </p:cNvPr>
          <p:cNvSpPr txBox="1">
            <a:spLocks/>
          </p:cNvSpPr>
          <p:nvPr/>
        </p:nvSpPr>
        <p:spPr>
          <a:xfrm>
            <a:off x="15328669" y="3015770"/>
            <a:ext cx="3794760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Sequence Diagram</a:t>
            </a:r>
            <a:endParaRPr lang="ko-KR" altLang="en-US" b="1" dirty="0">
              <a:latin typeface="+mj-lt"/>
            </a:endParaRPr>
          </a:p>
        </p:txBody>
      </p:sp>
      <p:pic>
        <p:nvPicPr>
          <p:cNvPr id="7" name="그림 6"/>
          <p:cNvPicPr/>
          <p:nvPr/>
        </p:nvPicPr>
        <p:blipFill>
          <a:blip r:embed="rId3"/>
          <a:stretch>
            <a:fillRect/>
          </a:stretch>
        </p:blipFill>
        <p:spPr>
          <a:xfrm>
            <a:off x="670448" y="5123308"/>
            <a:ext cx="5026967" cy="4688907"/>
          </a:xfrm>
          <a:prstGeom prst="rect">
            <a:avLst/>
          </a:prstGeom>
        </p:spPr>
      </p:pic>
      <p:pic>
        <p:nvPicPr>
          <p:cNvPr id="8" name="그림 7"/>
          <p:cNvPicPr/>
          <p:nvPr/>
        </p:nvPicPr>
        <p:blipFill>
          <a:blip r:embed="rId4"/>
          <a:stretch>
            <a:fillRect/>
          </a:stretch>
        </p:blipFill>
        <p:spPr>
          <a:xfrm>
            <a:off x="11800470" y="4275241"/>
            <a:ext cx="5238004" cy="6468960"/>
          </a:xfrm>
          <a:prstGeom prst="rect">
            <a:avLst/>
          </a:prstGeom>
        </p:spPr>
      </p:pic>
      <p:pic>
        <p:nvPicPr>
          <p:cNvPr id="9" name="그림 8"/>
          <p:cNvPicPr/>
          <p:nvPr/>
        </p:nvPicPr>
        <p:blipFill>
          <a:blip r:embed="rId5"/>
          <a:stretch>
            <a:fillRect/>
          </a:stretch>
        </p:blipFill>
        <p:spPr>
          <a:xfrm>
            <a:off x="6079150" y="5123308"/>
            <a:ext cx="5464445" cy="4683317"/>
          </a:xfrm>
          <a:prstGeom prst="rect">
            <a:avLst/>
          </a:prstGeom>
        </p:spPr>
      </p:pic>
      <p:pic>
        <p:nvPicPr>
          <p:cNvPr id="10" name="그림 9"/>
          <p:cNvPicPr/>
          <p:nvPr/>
        </p:nvPicPr>
        <p:blipFill>
          <a:blip r:embed="rId6"/>
          <a:stretch>
            <a:fillRect/>
          </a:stretch>
        </p:blipFill>
        <p:spPr>
          <a:xfrm>
            <a:off x="17420209" y="4275241"/>
            <a:ext cx="6630417" cy="646896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957651" y="10744201"/>
            <a:ext cx="1582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+mj-lt"/>
              </a:rPr>
              <a:t>stamp</a:t>
            </a:r>
            <a:endParaRPr lang="en-US" sz="3600" b="1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944125" y="10898024"/>
            <a:ext cx="1582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+mj-lt"/>
              </a:rPr>
              <a:t>stamp</a:t>
            </a:r>
            <a:endParaRPr lang="en-US" sz="3600" b="1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73262" y="10744200"/>
            <a:ext cx="2792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+mj-lt"/>
              </a:rPr>
              <a:t>Information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162231" y="10898024"/>
            <a:ext cx="2792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+mj-lt"/>
              </a:rPr>
              <a:t>Information</a:t>
            </a:r>
          </a:p>
        </p:txBody>
      </p:sp>
    </p:spTree>
    <p:extLst>
      <p:ext uri="{BB962C8B-B14F-4D97-AF65-F5344CB8AC3E}">
        <p14:creationId xmlns:p14="http://schemas.microsoft.com/office/powerpoint/2010/main" val="3502868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07. Quiz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구현</a:t>
            </a:r>
            <a:endParaRPr lang="en-US" sz="5400" b="1" dirty="0">
              <a:latin typeface="+mj-lt"/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F2D8EC7-2CC1-409F-BB86-CE26E6085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976" y="2926353"/>
            <a:ext cx="20675610" cy="917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207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23574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08. Treasure Hunt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소개</a:t>
            </a:r>
            <a:endParaRPr lang="en-US" sz="5400" b="1" dirty="0">
              <a:latin typeface="+mj-lt"/>
            </a:endParaRPr>
          </a:p>
        </p:txBody>
      </p:sp>
      <p:sp>
        <p:nvSpPr>
          <p:cNvPr id="5" name="텍스트 개체 틀 6">
            <a:extLst>
              <a:ext uri="{FF2B5EF4-FFF2-40B4-BE49-F238E27FC236}">
                <a16:creationId xmlns:a16="http://schemas.microsoft.com/office/drawing/2014/main" id="{B534BDEB-1081-4CE2-9CA2-E7CD760B7F86}"/>
              </a:ext>
            </a:extLst>
          </p:cNvPr>
          <p:cNvSpPr txBox="1">
            <a:spLocks/>
          </p:cNvSpPr>
          <p:nvPr/>
        </p:nvSpPr>
        <p:spPr>
          <a:xfrm>
            <a:off x="4181403" y="3207997"/>
            <a:ext cx="2999232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Class Diagram</a:t>
            </a:r>
            <a:endParaRPr lang="ko-KR" altLang="en-US" b="1" dirty="0">
              <a:latin typeface="+mj-lt"/>
            </a:endParaRPr>
          </a:p>
        </p:txBody>
      </p:sp>
      <p:sp>
        <p:nvSpPr>
          <p:cNvPr id="6" name="텍스트 개체 틀 8">
            <a:extLst>
              <a:ext uri="{FF2B5EF4-FFF2-40B4-BE49-F238E27FC236}">
                <a16:creationId xmlns:a16="http://schemas.microsoft.com/office/drawing/2014/main" id="{756FEFF1-1204-4D7C-94E0-77066A737B66}"/>
              </a:ext>
            </a:extLst>
          </p:cNvPr>
          <p:cNvSpPr txBox="1">
            <a:spLocks/>
          </p:cNvSpPr>
          <p:nvPr/>
        </p:nvSpPr>
        <p:spPr>
          <a:xfrm>
            <a:off x="15328669" y="3015770"/>
            <a:ext cx="3794760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Sequence Diagram</a:t>
            </a:r>
            <a:endParaRPr lang="ko-KR" altLang="en-US" b="1" dirty="0">
              <a:latin typeface="+mj-lt"/>
            </a:endParaRPr>
          </a:p>
        </p:txBody>
      </p:sp>
      <p:pic>
        <p:nvPicPr>
          <p:cNvPr id="7" name="그림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113" y="4429984"/>
            <a:ext cx="9747812" cy="5585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 descr="C:\Users\ck605\Downloads\treasure hunt sq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162" y="4031909"/>
            <a:ext cx="12545773" cy="81447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833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23574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08. Treasure Hunt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영상</a:t>
            </a:r>
            <a:endParaRPr lang="en-US" sz="5400" b="1" dirty="0">
              <a:latin typeface="+mj-lt"/>
            </a:endParaRPr>
          </a:p>
        </p:txBody>
      </p:sp>
      <p:pic>
        <p:nvPicPr>
          <p:cNvPr id="5" name="treasu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34355" y="2773953"/>
            <a:ext cx="16640000" cy="9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84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23574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08. Treasure Hunt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구현</a:t>
            </a:r>
            <a:endParaRPr lang="en-US" sz="5400" b="1" dirty="0">
              <a:latin typeface="+mj-l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05" y="3717660"/>
            <a:ext cx="11078325" cy="736064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2264" y="3717660"/>
            <a:ext cx="11241120" cy="736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48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23574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08. Treasure Hunt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구현</a:t>
            </a:r>
            <a:endParaRPr lang="en-US" sz="5400" b="1" dirty="0">
              <a:latin typeface="+mj-lt"/>
            </a:endParaRPr>
          </a:p>
        </p:txBody>
      </p:sp>
      <p:sp>
        <p:nvSpPr>
          <p:cNvPr id="7" name="텍스트 개체 틀 5">
            <a:extLst>
              <a:ext uri="{FF2B5EF4-FFF2-40B4-BE49-F238E27FC236}">
                <a16:creationId xmlns:a16="http://schemas.microsoft.com/office/drawing/2014/main" id="{8C37928F-5110-425F-B15B-7132EFD43B3F}"/>
              </a:ext>
            </a:extLst>
          </p:cNvPr>
          <p:cNvSpPr txBox="1">
            <a:spLocks/>
          </p:cNvSpPr>
          <p:nvPr/>
        </p:nvSpPr>
        <p:spPr>
          <a:xfrm>
            <a:off x="3365531" y="3110787"/>
            <a:ext cx="2402132" cy="5046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ea typeface="맑은 고딕" panose="020B0503020000020004" pitchFamily="50" charset="-127"/>
              </a:rPr>
              <a:t>Timer(Default)</a:t>
            </a:r>
            <a:endParaRPr lang="ko-KR" altLang="en-US" sz="36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9" y="3849683"/>
            <a:ext cx="7715857" cy="870505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8229" y="3849683"/>
            <a:ext cx="6096714" cy="8709359"/>
          </a:xfrm>
          <a:prstGeom prst="rect">
            <a:avLst/>
          </a:prstGeom>
        </p:spPr>
      </p:pic>
      <p:sp>
        <p:nvSpPr>
          <p:cNvPr id="10" name="텍스트 개체 틀 5">
            <a:extLst>
              <a:ext uri="{FF2B5EF4-FFF2-40B4-BE49-F238E27FC236}">
                <a16:creationId xmlns:a16="http://schemas.microsoft.com/office/drawing/2014/main" id="{8C37928F-5110-425F-B15B-7132EFD43B3F}"/>
              </a:ext>
            </a:extLst>
          </p:cNvPr>
          <p:cNvSpPr txBox="1">
            <a:spLocks/>
          </p:cNvSpPr>
          <p:nvPr/>
        </p:nvSpPr>
        <p:spPr>
          <a:xfrm>
            <a:off x="11390714" y="3110787"/>
            <a:ext cx="3127471" cy="5046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ea typeface="맑은 고딕" panose="020B0503020000020004" pitchFamily="50" charset="-127"/>
              </a:rPr>
              <a:t>Timer(Start)</a:t>
            </a:r>
            <a:endParaRPr lang="ko-KR" altLang="en-US" sz="3600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99584" y="3849683"/>
            <a:ext cx="6982109" cy="3315666"/>
          </a:xfrm>
          <a:prstGeom prst="rect">
            <a:avLst/>
          </a:prstGeom>
        </p:spPr>
      </p:pic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8C37928F-5110-425F-B15B-7132EFD43B3F}"/>
              </a:ext>
            </a:extLst>
          </p:cNvPr>
          <p:cNvSpPr txBox="1">
            <a:spLocks/>
          </p:cNvSpPr>
          <p:nvPr/>
        </p:nvSpPr>
        <p:spPr>
          <a:xfrm>
            <a:off x="18859972" y="2980537"/>
            <a:ext cx="2261331" cy="5046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ea typeface="맑은 고딕" panose="020B0503020000020004" pitchFamily="50" charset="-127"/>
              </a:rPr>
              <a:t>Timer(Stop)</a:t>
            </a:r>
            <a:endParaRPr lang="ko-KR" altLang="en-US" sz="360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99584" y="8115499"/>
            <a:ext cx="6982109" cy="4439242"/>
          </a:xfrm>
          <a:prstGeom prst="rect">
            <a:avLst/>
          </a:prstGeom>
        </p:spPr>
      </p:pic>
      <p:sp>
        <p:nvSpPr>
          <p:cNvPr id="14" name="텍스트 개체 틀 5">
            <a:extLst>
              <a:ext uri="{FF2B5EF4-FFF2-40B4-BE49-F238E27FC236}">
                <a16:creationId xmlns:a16="http://schemas.microsoft.com/office/drawing/2014/main" id="{8C37928F-5110-425F-B15B-7132EFD43B3F}"/>
              </a:ext>
            </a:extLst>
          </p:cNvPr>
          <p:cNvSpPr txBox="1">
            <a:spLocks/>
          </p:cNvSpPr>
          <p:nvPr/>
        </p:nvSpPr>
        <p:spPr>
          <a:xfrm>
            <a:off x="18885213" y="7386453"/>
            <a:ext cx="2584474" cy="5046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ea typeface="맑은 고딕" panose="020B0503020000020004" pitchFamily="50" charset="-127"/>
              </a:rPr>
              <a:t>Timer(Reset)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7413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79417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Takeaway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93691B29-FC25-4189-8036-91B9C9143B25}"/>
              </a:ext>
            </a:extLst>
          </p:cNvPr>
          <p:cNvSpPr txBox="1">
            <a:spLocks/>
          </p:cNvSpPr>
          <p:nvPr/>
        </p:nvSpPr>
        <p:spPr>
          <a:xfrm>
            <a:off x="1006785" y="2223627"/>
            <a:ext cx="22369029" cy="87799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b="1" dirty="0">
                <a:latin typeface="+mn-ea"/>
              </a:rPr>
              <a:t> </a:t>
            </a:r>
            <a:r>
              <a:rPr lang="ko-KR" altLang="en-US" sz="3600" b="1" dirty="0" err="1">
                <a:latin typeface="+mn-ea"/>
              </a:rPr>
              <a:t>강경운</a:t>
            </a:r>
            <a:endParaRPr lang="en-US" altLang="ko-KR" sz="3600" b="1" dirty="0">
              <a:latin typeface="+mn-ea"/>
            </a:endParaRPr>
          </a:p>
          <a:p>
            <a:pPr marL="25718"/>
            <a:r>
              <a:rPr lang="en-US" altLang="ko-KR" dirty="0">
                <a:latin typeface="+mn-ea"/>
              </a:rPr>
              <a:t>      - </a:t>
            </a:r>
            <a:r>
              <a:rPr lang="ko-KR" altLang="en-US" dirty="0">
                <a:latin typeface="+mn-ea"/>
              </a:rPr>
              <a:t>학교를 </a:t>
            </a:r>
            <a:r>
              <a:rPr lang="en-US" altLang="ko-KR" dirty="0" err="1">
                <a:latin typeface="+mn-ea"/>
              </a:rPr>
              <a:t>vrchat</a:t>
            </a:r>
            <a:r>
              <a:rPr lang="ko-KR" altLang="en-US" dirty="0">
                <a:latin typeface="+mn-ea"/>
              </a:rPr>
              <a:t>으로 구현해 </a:t>
            </a:r>
            <a:r>
              <a:rPr lang="ko-KR" altLang="en-US" dirty="0" err="1">
                <a:latin typeface="+mn-ea"/>
              </a:rPr>
              <a:t>봤다는게</a:t>
            </a:r>
            <a:r>
              <a:rPr lang="ko-KR" altLang="en-US" dirty="0">
                <a:latin typeface="+mn-ea"/>
              </a:rPr>
              <a:t> 재밌었고 아쉬운 점은 시간이 부족해 다른 팀들의 </a:t>
            </a:r>
            <a:r>
              <a:rPr lang="en-US" altLang="ko-KR" dirty="0">
                <a:latin typeface="+mn-ea"/>
              </a:rPr>
              <a:t>scene</a:t>
            </a:r>
            <a:r>
              <a:rPr lang="ko-KR" altLang="en-US" dirty="0">
                <a:latin typeface="+mn-ea"/>
              </a:rPr>
              <a:t>을 전부 합쳤을 때 최종 결과물을 보지 못하는게 아쉽습니다</a:t>
            </a:r>
            <a:r>
              <a:rPr lang="en-US" altLang="ko-KR" dirty="0">
                <a:latin typeface="+mn-ea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b="1" dirty="0">
                <a:latin typeface="+mn-ea"/>
              </a:rPr>
              <a:t>강승구</a:t>
            </a:r>
            <a:endParaRPr lang="en-US" altLang="ko-KR" sz="3600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      </a:t>
            </a:r>
            <a:r>
              <a:rPr lang="en-US" altLang="ko-KR" dirty="0">
                <a:latin typeface="+mn-ea"/>
              </a:rPr>
              <a:t>- </a:t>
            </a:r>
            <a:r>
              <a:rPr lang="ko-KR" altLang="en-US" dirty="0">
                <a:latin typeface="+mn-ea"/>
              </a:rPr>
              <a:t>메타버스라는 유망한 기술을 이번 프로젝트로 약간이나마 구현해볼 수 있던 점이 유익했습니다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프레임워크가 익숙하지 않아 진행이 </a:t>
            </a:r>
            <a:r>
              <a:rPr lang="ko-KR" altLang="en-US" dirty="0" err="1">
                <a:latin typeface="+mn-ea"/>
              </a:rPr>
              <a:t>더뎠던</a:t>
            </a:r>
            <a:r>
              <a:rPr lang="ko-KR" altLang="en-US" dirty="0">
                <a:latin typeface="+mn-ea"/>
              </a:rPr>
              <a:t> 점과 </a:t>
            </a:r>
            <a:r>
              <a:rPr lang="en-US" altLang="ko-KR" dirty="0">
                <a:latin typeface="+mn-ea"/>
              </a:rPr>
              <a:t>DB</a:t>
            </a:r>
            <a:r>
              <a:rPr lang="ko-KR" altLang="en-US" dirty="0">
                <a:latin typeface="+mn-ea"/>
              </a:rPr>
              <a:t>와 연동이 어려워 제안한대로 구현하지 못한 점이 아쉬웠습니다</a:t>
            </a:r>
            <a:endParaRPr lang="en-US" altLang="ko-KR" dirty="0">
              <a:latin typeface="+mn-e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b="1" dirty="0">
                <a:latin typeface="+mn-ea"/>
              </a:rPr>
              <a:t> </a:t>
            </a:r>
            <a:r>
              <a:rPr lang="ko-KR" altLang="en-US" sz="3600" b="1" dirty="0" err="1">
                <a:latin typeface="+mn-ea"/>
              </a:rPr>
              <a:t>남궁수</a:t>
            </a:r>
            <a:endParaRPr lang="en-US" altLang="ko-KR" sz="3600" b="1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      - </a:t>
            </a:r>
            <a:r>
              <a:rPr lang="ko-KR" altLang="en-US" dirty="0">
                <a:latin typeface="+mn-ea"/>
              </a:rPr>
              <a:t>메타버스라는 생소한 개념을 이번 프로젝트를 통해 접하게 되었는데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단순히 이를 실행시켜보는 것에 그치지 않고 직접 </a:t>
            </a:r>
            <a:r>
              <a:rPr lang="en-US" altLang="ko-KR" dirty="0">
                <a:latin typeface="+mn-ea"/>
              </a:rPr>
              <a:t>world</a:t>
            </a:r>
            <a:r>
              <a:rPr lang="ko-KR" altLang="en-US" dirty="0">
                <a:latin typeface="+mn-ea"/>
              </a:rPr>
              <a:t>를 구상해볼 수 있어서 즐거웠습니다</a:t>
            </a:r>
            <a:r>
              <a:rPr lang="en-US" altLang="ko-KR" dirty="0">
                <a:latin typeface="+mn-ea"/>
              </a:rPr>
              <a:t>. unity </a:t>
            </a:r>
            <a:r>
              <a:rPr lang="ko-KR" altLang="en-US" dirty="0">
                <a:latin typeface="+mn-ea"/>
              </a:rPr>
              <a:t>프로젝트를 팀 단위로 수행하다 보니 코드를 공유하는 것이 조금 어려웠고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다른 플랫폼과 달리 정보가 부족하여 힘들었지만 그만큼 결과물을 보니 보람찬 것 같습니다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마지막으로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시간의 여유가 있다면 직접 </a:t>
            </a:r>
            <a:r>
              <a:rPr lang="en-US" altLang="ko-KR" dirty="0" err="1">
                <a:latin typeface="+mn-ea"/>
              </a:rPr>
              <a:t>ui</a:t>
            </a:r>
            <a:r>
              <a:rPr lang="ko-KR" altLang="en-US" dirty="0" err="1">
                <a:latin typeface="+mn-ea"/>
              </a:rPr>
              <a:t>를</a:t>
            </a:r>
            <a:r>
              <a:rPr lang="ko-KR" altLang="en-US" dirty="0">
                <a:latin typeface="+mn-ea"/>
              </a:rPr>
              <a:t> 디자인하여 조금 더 학교와 비슷하게 꾸며보고 싶었는데 그러지 못해서 아쉬웠습니다</a:t>
            </a:r>
            <a:r>
              <a:rPr lang="en-US" altLang="ko-KR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872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79417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Takeaway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93691B29-FC25-4189-8036-91B9C9143B25}"/>
              </a:ext>
            </a:extLst>
          </p:cNvPr>
          <p:cNvSpPr txBox="1">
            <a:spLocks/>
          </p:cNvSpPr>
          <p:nvPr/>
        </p:nvSpPr>
        <p:spPr>
          <a:xfrm>
            <a:off x="1006785" y="2223627"/>
            <a:ext cx="22275245" cy="8779934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b="1" dirty="0">
                <a:latin typeface="+mn-ea"/>
              </a:rPr>
              <a:t> </a:t>
            </a:r>
            <a:r>
              <a:rPr lang="ko-KR" altLang="en-US" sz="3600" b="1" dirty="0">
                <a:latin typeface="+mn-ea"/>
              </a:rPr>
              <a:t>서유영</a:t>
            </a:r>
            <a:endParaRPr lang="en-US" altLang="ko-KR" sz="3600" b="1" dirty="0">
              <a:latin typeface="+mn-ea"/>
            </a:endParaRPr>
          </a:p>
          <a:p>
            <a:pPr marL="25718"/>
            <a:r>
              <a:rPr lang="en-US" altLang="ko-KR" dirty="0">
                <a:latin typeface="+mn-ea"/>
              </a:rPr>
              <a:t>      - </a:t>
            </a:r>
            <a:r>
              <a:rPr lang="ko-KR" altLang="en-US" dirty="0">
                <a:latin typeface="+mn-ea"/>
              </a:rPr>
              <a:t>처음 요구사항을 대부분 구현하고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대기실의 내부 디자인이 깔끔하게 되어 만족스러웠습니다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다만 네트워크와 관련하여 동기화 문제들을 해결하는 것이 많이 힘들었습니다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 err="1">
                <a:latin typeface="+mn-ea"/>
              </a:rPr>
              <a:t>씬을</a:t>
            </a:r>
            <a:r>
              <a:rPr lang="ko-KR" altLang="en-US" dirty="0">
                <a:latin typeface="+mn-ea"/>
              </a:rPr>
              <a:t> 하나로 합치면서 버그가 발생하거나 기존 오브젝트를 수정해야하는 일이 생겨 번거로웠지만 완성되어가는 모습을 보고 뿌듯했습니다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추가로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대기실에 시계를 추가하려고 했는데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시계의 침이 회전하면서 버그가 발생해 뺄 수 밖에 없었다는 점이 아쉽습니다</a:t>
            </a:r>
            <a:r>
              <a:rPr lang="en-US" altLang="ko-KR" dirty="0">
                <a:latin typeface="+mn-ea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b="1" dirty="0" err="1">
                <a:latin typeface="+mn-ea"/>
              </a:rPr>
              <a:t>안정복</a:t>
            </a:r>
            <a:endParaRPr lang="en-US" altLang="ko-KR" sz="3600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      </a:t>
            </a:r>
            <a:r>
              <a:rPr lang="en-US" altLang="ko-KR" dirty="0">
                <a:latin typeface="+mn-ea"/>
              </a:rPr>
              <a:t>- </a:t>
            </a:r>
            <a:r>
              <a:rPr lang="ko-KR" altLang="en-US" dirty="0">
                <a:latin typeface="+mn-ea"/>
              </a:rPr>
              <a:t>유니티를 처음 접해봐서 어려운 점도 많았지만 독특한 프로젝트 주제여서 새로운 경험을 할 수 있었습니다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프로젝트를 마치면서 아쉬움도 많이 남지만 문서를 작성해가면서 프로젝트를 진행해 본  좋은 경험으로 남을 것 같습니다</a:t>
            </a:r>
            <a:r>
              <a:rPr lang="en-US" altLang="ko-KR" dirty="0">
                <a:latin typeface="+mn-ea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b="1" dirty="0">
                <a:latin typeface="+mn-ea"/>
              </a:rPr>
              <a:t> </a:t>
            </a:r>
            <a:r>
              <a:rPr lang="ko-KR" altLang="en-US" sz="3600" b="1" dirty="0">
                <a:latin typeface="+mn-ea"/>
              </a:rPr>
              <a:t>윤혜진</a:t>
            </a:r>
            <a:endParaRPr lang="en-US" altLang="ko-KR" sz="3600" b="1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      - </a:t>
            </a:r>
            <a:r>
              <a:rPr lang="ko-KR" altLang="en-US" dirty="0">
                <a:latin typeface="+mn-ea"/>
              </a:rPr>
              <a:t>유니티를 통한 개발을 진행해본 경험은 있으나 </a:t>
            </a:r>
            <a:r>
              <a:rPr lang="en-US" altLang="ko-KR" dirty="0" err="1">
                <a:latin typeface="+mn-ea"/>
              </a:rPr>
              <a:t>vrchat</a:t>
            </a:r>
            <a:r>
              <a:rPr lang="ko-KR" altLang="en-US" dirty="0">
                <a:latin typeface="+mn-ea"/>
              </a:rPr>
              <a:t>의 </a:t>
            </a:r>
            <a:r>
              <a:rPr lang="ko-KR" altLang="en-US" dirty="0" err="1">
                <a:latin typeface="+mn-ea"/>
              </a:rPr>
              <a:t>맵을</a:t>
            </a:r>
            <a:r>
              <a:rPr lang="ko-KR" altLang="en-US" dirty="0">
                <a:latin typeface="+mn-ea"/>
              </a:rPr>
              <a:t> 제작하는 경우는 처음이라 신선했습니다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특히 </a:t>
            </a:r>
            <a:r>
              <a:rPr lang="en-US" altLang="ko-KR" dirty="0" err="1">
                <a:latin typeface="+mn-ea"/>
              </a:rPr>
              <a:t>udon</a:t>
            </a:r>
            <a:r>
              <a:rPr lang="en-US" altLang="ko-KR" dirty="0">
                <a:latin typeface="+mn-ea"/>
              </a:rPr>
              <a:t> graph</a:t>
            </a:r>
            <a:r>
              <a:rPr lang="ko-KR" altLang="en-US" dirty="0">
                <a:latin typeface="+mn-ea"/>
              </a:rPr>
              <a:t>와 같이 그래프를 통해 코드를 작성하는 부분이 새롭기도 하면서 처음에는 적응이 되지 않아 힘들었으나 힘든 만큼 계획한 기능을 구현했을 때의 뿌듯함이 컸던 것 같습니다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또한 명세서와 같은 문서를 처음으로 작성해보았는데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작성할 때에는 힘들었으나 기능을 개발하는 단계에서 많이 참고하고 개발하는 데에 도움이 되어 좋은 경험이었습니다</a:t>
            </a:r>
            <a:r>
              <a:rPr lang="en-US" altLang="ko-KR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0154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5568951"/>
            <a:ext cx="21031200" cy="1708149"/>
          </a:xfrm>
        </p:spPr>
        <p:txBody>
          <a:bodyPr/>
          <a:lstStyle/>
          <a:p>
            <a:pPr algn="ctr"/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87719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05. Information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영상</a:t>
            </a:r>
            <a:endParaRPr lang="en-US" sz="5400" b="1" dirty="0">
              <a:latin typeface="+mj-lt"/>
            </a:endParaRPr>
          </a:p>
        </p:txBody>
      </p:sp>
      <p:pic>
        <p:nvPicPr>
          <p:cNvPr id="2" name="Output">
            <a:hlinkClick r:id="" action="ppaction://media"/>
            <a:extLst>
              <a:ext uri="{FF2B5EF4-FFF2-40B4-BE49-F238E27FC236}">
                <a16:creationId xmlns:a16="http://schemas.microsoft.com/office/drawing/2014/main" id="{C2707638-36A0-4994-8C5B-0AA6B8C656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8000" y="2526244"/>
            <a:ext cx="18288000" cy="97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7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05. Information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구현</a:t>
            </a:r>
            <a:endParaRPr lang="en-US" sz="5400" b="1" dirty="0">
              <a:latin typeface="+mj-lt"/>
            </a:endParaRP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CD3BEFE5-5F13-C646-8A30-F61005490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663" y="3253155"/>
            <a:ext cx="9441519" cy="31345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AD2E8D-ED5C-CC4B-A425-0498F84EFB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662" y="6541477"/>
            <a:ext cx="9441520" cy="6464556"/>
          </a:xfrm>
          <a:prstGeom prst="rect">
            <a:avLst/>
          </a:prstGeom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46CBF603-4CDC-F84B-B69C-D83948B563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3968" y="3253154"/>
            <a:ext cx="12507354" cy="975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916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05. Information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구현</a:t>
            </a:r>
            <a:endParaRPr lang="en-US" sz="5400" b="1" dirty="0">
              <a:latin typeface="+mj-lt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6DF8B8B5-DFCB-074F-A280-C13CDDCF5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589" y="2685655"/>
            <a:ext cx="10552061" cy="9715895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607E8B99-A1DA-B247-BBE2-92B815108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01499" y="2685655"/>
            <a:ext cx="12027009" cy="9715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73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06. Baseball Booth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소개</a:t>
            </a:r>
            <a:endParaRPr lang="en-US" sz="5400" b="1" dirty="0">
              <a:latin typeface="+mj-lt"/>
            </a:endParaRPr>
          </a:p>
        </p:txBody>
      </p:sp>
      <p:sp>
        <p:nvSpPr>
          <p:cNvPr id="6" name="텍스트 개체 틀 6">
            <a:extLst>
              <a:ext uri="{FF2B5EF4-FFF2-40B4-BE49-F238E27FC236}">
                <a16:creationId xmlns:a16="http://schemas.microsoft.com/office/drawing/2014/main" id="{B534BDEB-1081-4CE2-9CA2-E7CD760B7F86}"/>
              </a:ext>
            </a:extLst>
          </p:cNvPr>
          <p:cNvSpPr txBox="1">
            <a:spLocks/>
          </p:cNvSpPr>
          <p:nvPr/>
        </p:nvSpPr>
        <p:spPr>
          <a:xfrm>
            <a:off x="4181403" y="3207997"/>
            <a:ext cx="2999232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Class Diagram</a:t>
            </a:r>
            <a:endParaRPr lang="ko-KR" altLang="en-US" b="1" dirty="0">
              <a:latin typeface="+mj-lt"/>
            </a:endParaRPr>
          </a:p>
        </p:txBody>
      </p:sp>
      <p:pic>
        <p:nvPicPr>
          <p:cNvPr id="7" name="내용 개체 틀 11">
            <a:extLst>
              <a:ext uri="{FF2B5EF4-FFF2-40B4-BE49-F238E27FC236}">
                <a16:creationId xmlns:a16="http://schemas.microsoft.com/office/drawing/2014/main" id="{4BC467A3-5DEE-4B4A-9C55-AD45A48A1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4207" y="4713662"/>
            <a:ext cx="13223684" cy="6906266"/>
          </a:xfrm>
          <a:prstGeom prst="rect">
            <a:avLst/>
          </a:prstGeom>
        </p:spPr>
      </p:pic>
      <p:sp>
        <p:nvSpPr>
          <p:cNvPr id="8" name="텍스트 개체 틀 8">
            <a:extLst>
              <a:ext uri="{FF2B5EF4-FFF2-40B4-BE49-F238E27FC236}">
                <a16:creationId xmlns:a16="http://schemas.microsoft.com/office/drawing/2014/main" id="{756FEFF1-1204-4D7C-94E0-77066A737B66}"/>
              </a:ext>
            </a:extLst>
          </p:cNvPr>
          <p:cNvSpPr txBox="1">
            <a:spLocks/>
          </p:cNvSpPr>
          <p:nvPr/>
        </p:nvSpPr>
        <p:spPr>
          <a:xfrm>
            <a:off x="15328669" y="3015770"/>
            <a:ext cx="3794760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Sequence Diagram</a:t>
            </a:r>
            <a:endParaRPr lang="ko-KR" altLang="en-US" b="1" dirty="0">
              <a:latin typeface="+mj-lt"/>
            </a:endParaRPr>
          </a:p>
        </p:txBody>
      </p:sp>
      <p:pic>
        <p:nvPicPr>
          <p:cNvPr id="9" name="내용 개체 틀 13">
            <a:extLst>
              <a:ext uri="{FF2B5EF4-FFF2-40B4-BE49-F238E27FC236}">
                <a16:creationId xmlns:a16="http://schemas.microsoft.com/office/drawing/2014/main" id="{F27BD747-53B9-49DE-A468-CA2D49F39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271" y="4713662"/>
            <a:ext cx="9866376" cy="583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254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06. Baseball Booth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영상</a:t>
            </a:r>
            <a:endParaRPr lang="en-US" sz="5400" b="1" dirty="0">
              <a:latin typeface="+mj-lt"/>
            </a:endParaRPr>
          </a:p>
        </p:txBody>
      </p:sp>
      <p:pic>
        <p:nvPicPr>
          <p:cNvPr id="6" name="Output">
            <a:hlinkClick r:id="" action="ppaction://media"/>
            <a:extLst>
              <a:ext uri="{FF2B5EF4-FFF2-40B4-BE49-F238E27FC236}">
                <a16:creationId xmlns:a16="http://schemas.microsoft.com/office/drawing/2014/main" id="{06DD70F5-0685-4E05-B62E-80725A18A7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71850" y="2576977"/>
            <a:ext cx="17951958" cy="953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921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06. Baseball Booth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구현</a:t>
            </a:r>
            <a:endParaRPr lang="en-US" sz="5400" b="1" dirty="0">
              <a:latin typeface="+mj-lt"/>
            </a:endParaRPr>
          </a:p>
        </p:txBody>
      </p:sp>
      <p:pic>
        <p:nvPicPr>
          <p:cNvPr id="6" name="내용 개체 틀 6">
            <a:extLst>
              <a:ext uri="{FF2B5EF4-FFF2-40B4-BE49-F238E27FC236}">
                <a16:creationId xmlns:a16="http://schemas.microsoft.com/office/drawing/2014/main" id="{20A8FCA7-39D3-45E7-BC1A-CF55B94B7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03" y="2939394"/>
            <a:ext cx="10362712" cy="7930060"/>
          </a:xfrm>
          <a:prstGeom prst="rect">
            <a:avLst/>
          </a:prstGeom>
        </p:spPr>
      </p:pic>
      <p:pic>
        <p:nvPicPr>
          <p:cNvPr id="7" name="내용 개체 틀 9">
            <a:extLst>
              <a:ext uri="{FF2B5EF4-FFF2-40B4-BE49-F238E27FC236}">
                <a16:creationId xmlns:a16="http://schemas.microsoft.com/office/drawing/2014/main" id="{C2C2AC69-081F-40ED-8AF1-F84888E8E5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9456" y="2939394"/>
            <a:ext cx="11942064" cy="5176785"/>
          </a:xfrm>
          <a:prstGeom prst="rect">
            <a:avLst/>
          </a:prstGeom>
        </p:spPr>
      </p:pic>
      <p:pic>
        <p:nvPicPr>
          <p:cNvPr id="8" name="내용 개체 틀 6">
            <a:extLst>
              <a:ext uri="{FF2B5EF4-FFF2-40B4-BE49-F238E27FC236}">
                <a16:creationId xmlns:a16="http://schemas.microsoft.com/office/drawing/2014/main" id="{5D7BDA31-121A-43BD-8B01-ABFC262610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9456" y="8500745"/>
            <a:ext cx="74249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25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07. Quiz Booth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소개</a:t>
            </a:r>
            <a:endParaRPr lang="en-US" sz="5400" b="1" dirty="0">
              <a:latin typeface="+mj-lt"/>
            </a:endParaRPr>
          </a:p>
        </p:txBody>
      </p:sp>
      <p:pic>
        <p:nvPicPr>
          <p:cNvPr id="7" name="내용 개체 틀 7">
            <a:extLst>
              <a:ext uri="{FF2B5EF4-FFF2-40B4-BE49-F238E27FC236}">
                <a16:creationId xmlns:a16="http://schemas.microsoft.com/office/drawing/2014/main" id="{82F0771C-6F67-4529-BAB7-AD6605F2A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081" y="4462272"/>
            <a:ext cx="10370756" cy="5622735"/>
          </a:xfrm>
          <a:prstGeom prst="rect">
            <a:avLst/>
          </a:prstGeom>
        </p:spPr>
      </p:pic>
      <p:pic>
        <p:nvPicPr>
          <p:cNvPr id="8" name="내용 개체 틀 8">
            <a:extLst>
              <a:ext uri="{FF2B5EF4-FFF2-40B4-BE49-F238E27FC236}">
                <a16:creationId xmlns:a16="http://schemas.microsoft.com/office/drawing/2014/main" id="{BF915369-9B41-46CA-9895-ACBD19A506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2044" y="4462272"/>
            <a:ext cx="9928009" cy="7286943"/>
          </a:xfrm>
          <a:prstGeom prst="rect">
            <a:avLst/>
          </a:prstGeom>
        </p:spPr>
      </p:pic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B534BDEB-1081-4CE2-9CA2-E7CD760B7F86}"/>
              </a:ext>
            </a:extLst>
          </p:cNvPr>
          <p:cNvSpPr txBox="1">
            <a:spLocks/>
          </p:cNvSpPr>
          <p:nvPr/>
        </p:nvSpPr>
        <p:spPr>
          <a:xfrm>
            <a:off x="4181403" y="3207997"/>
            <a:ext cx="2999232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Class Diagram</a:t>
            </a:r>
            <a:endParaRPr lang="ko-KR" altLang="en-US" b="1" dirty="0">
              <a:latin typeface="+mj-lt"/>
            </a:endParaRPr>
          </a:p>
        </p:txBody>
      </p:sp>
      <p:sp>
        <p:nvSpPr>
          <p:cNvPr id="10" name="텍스트 개체 틀 8">
            <a:extLst>
              <a:ext uri="{FF2B5EF4-FFF2-40B4-BE49-F238E27FC236}">
                <a16:creationId xmlns:a16="http://schemas.microsoft.com/office/drawing/2014/main" id="{756FEFF1-1204-4D7C-94E0-77066A737B66}"/>
              </a:ext>
            </a:extLst>
          </p:cNvPr>
          <p:cNvSpPr txBox="1">
            <a:spLocks/>
          </p:cNvSpPr>
          <p:nvPr/>
        </p:nvSpPr>
        <p:spPr>
          <a:xfrm>
            <a:off x="15328669" y="3015770"/>
            <a:ext cx="3794760" cy="823912"/>
          </a:xfrm>
          <a:prstGeom prst="rect">
            <a:avLst/>
          </a:prstGeom>
        </p:spPr>
        <p:txBody>
          <a:bodyPr/>
          <a:lstStyle>
            <a:lvl1pPr marL="0" indent="0" algn="l" defTabSz="1828800" rtl="0" eaLnBrk="1" latinLnBrk="0" hangingPunct="1">
              <a:lnSpc>
                <a:spcPct val="130000"/>
              </a:lnSpc>
              <a:spcBef>
                <a:spcPts val="2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latin typeface="+mj-lt"/>
              </a:rPr>
              <a:t>Sequence Diagram</a:t>
            </a:r>
            <a:endParaRPr lang="ko-KR" alt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59405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950" y="279475"/>
            <a:ext cx="10803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+mj-lt"/>
              </a:rPr>
              <a:t>07. Quiz Booth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47478" y="1602914"/>
            <a:ext cx="3243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latin typeface="+mj-lt"/>
              </a:rPr>
              <a:t>기능 영상</a:t>
            </a:r>
            <a:endParaRPr lang="en-US" sz="5400" b="1" dirty="0">
              <a:latin typeface="+mj-lt"/>
            </a:endParaRPr>
          </a:p>
        </p:txBody>
      </p:sp>
      <p:pic>
        <p:nvPicPr>
          <p:cNvPr id="5" name="VRChat 2021-12-12 15-13-09_Trim">
            <a:hlinkClick r:id="" action="ppaction://media"/>
            <a:extLst>
              <a:ext uri="{FF2B5EF4-FFF2-40B4-BE49-F238E27FC236}">
                <a16:creationId xmlns:a16="http://schemas.microsoft.com/office/drawing/2014/main" id="{164BEB6A-013F-4C83-8F19-CC2A766D94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28047" y="2926353"/>
            <a:ext cx="16640377" cy="9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95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7">
      <a:dk1>
        <a:srgbClr val="424242"/>
      </a:dk1>
      <a:lt1>
        <a:sysClr val="window" lastClr="FFFFFF"/>
      </a:lt1>
      <a:dk2>
        <a:srgbClr val="44546A"/>
      </a:dk2>
      <a:lt2>
        <a:srgbClr val="E7E6E6"/>
      </a:lt2>
      <a:accent1>
        <a:srgbClr val="354FC5"/>
      </a:accent1>
      <a:accent2>
        <a:srgbClr val="44546A"/>
      </a:accent2>
      <a:accent3>
        <a:srgbClr val="8496B0"/>
      </a:accent3>
      <a:accent4>
        <a:srgbClr val="8496B0"/>
      </a:accent4>
      <a:accent5>
        <a:srgbClr val="ADB9CA"/>
      </a:accent5>
      <a:accent6>
        <a:srgbClr val="D6DCE4"/>
      </a:accent6>
      <a:hlink>
        <a:srgbClr val="0563C1"/>
      </a:hlink>
      <a:folHlink>
        <a:srgbClr val="954F72"/>
      </a:folHlink>
    </a:clrScheme>
    <a:fontScheme name="Custom 34">
      <a:majorFont>
        <a:latin typeface="Raleway bol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team16proposal_final</Template>
  <TotalTime>1175</TotalTime>
  <Words>1151</Words>
  <Application>Microsoft Office PowerPoint</Application>
  <PresentationFormat>사용자 지정</PresentationFormat>
  <Paragraphs>103</Paragraphs>
  <Slides>17</Slides>
  <Notes>16</Notes>
  <HiddenSlides>0</HiddenSlides>
  <MMClips>4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Raleway bold</vt:lpstr>
      <vt:lpstr>Arial</vt:lpstr>
      <vt:lpstr>Calibri</vt:lpstr>
      <vt:lpstr>roboto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 Business Plan</dc:title>
  <dc:creator>The Creative Next</dc:creator>
  <cp:lastModifiedBy>윤혜진</cp:lastModifiedBy>
  <cp:revision>67</cp:revision>
  <dcterms:created xsi:type="dcterms:W3CDTF">2020-09-07T13:02:01Z</dcterms:created>
  <dcterms:modified xsi:type="dcterms:W3CDTF">2021-12-12T14:47:21Z</dcterms:modified>
</cp:coreProperties>
</file>

<file path=docProps/thumbnail.jpeg>
</file>